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67" r:id="rId1"/>
  </p:sldMasterIdLst>
  <p:sldIdLst>
    <p:sldId id="256" r:id="rId2"/>
    <p:sldId id="268" r:id="rId3"/>
    <p:sldId id="265" r:id="rId4"/>
    <p:sldId id="264" r:id="rId5"/>
    <p:sldId id="266" r:id="rId6"/>
    <p:sldId id="269" r:id="rId7"/>
    <p:sldId id="271" r:id="rId8"/>
    <p:sldId id="272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A3DF"/>
    <a:srgbClr val="FF3399"/>
    <a:srgbClr val="9933FF"/>
    <a:srgbClr val="660033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03447BB-5D67-496B-8E87-E561075AD55C}" styleName="Темный стиль 1 -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94660"/>
  </p:normalViewPr>
  <p:slideViewPr>
    <p:cSldViewPr>
      <p:cViewPr>
        <p:scale>
          <a:sx n="89" d="100"/>
          <a:sy n="89" d="100"/>
        </p:scale>
        <p:origin x="-7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7725A57-52E5-4D4E-AE57-81E649DCB246}" type="datetimeFigureOut">
              <a:rPr lang="ru-RU"/>
              <a:pPr>
                <a:defRPr/>
              </a:pPr>
              <a:t>25.02.2026</a:t>
            </a:fld>
            <a:endParaRPr lang="ru-RU"/>
          </a:p>
        </p:txBody>
      </p:sp>
      <p:sp>
        <p:nvSpPr>
          <p:cNvPr id="7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6DE22AE-B804-4378-892E-E61F355719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1353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C905A-8F6D-47C6-97FA-75F2CC76A929}" type="datetimeFigureOut">
              <a:rPr lang="ru-RU"/>
              <a:pPr>
                <a:defRPr/>
              </a:pPr>
              <a:t>25.02.2026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7201C-7A43-4C30-89C3-5C693ACBBC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029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062EDA6B-DDCA-41E2-B00C-C286F65A863E}" type="datetimeFigureOut">
              <a:rPr lang="ru-RU"/>
              <a:pPr>
                <a:defRPr/>
              </a:pPr>
              <a:t>25.02.2026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F61EE13-4705-4B9B-92CD-0FCB604CC7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26363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80F4C-6D1B-448A-A65F-925D2CD3EBE8}" type="datetimeFigureOut">
              <a:rPr lang="ru-RU"/>
              <a:pPr>
                <a:defRPr/>
              </a:pPr>
              <a:t>25.02.2026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CCEE2-8892-46C6-8870-F614253105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875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FF56D-905F-4311-88A2-D22ABB5E6FDA}" type="datetimeFigureOut">
              <a:rPr lang="ru-RU"/>
              <a:pPr>
                <a:defRPr/>
              </a:pPr>
              <a:t>25.02.2026</a:t>
            </a:fld>
            <a:endParaRPr lang="ru-RU"/>
          </a:p>
        </p:txBody>
      </p:sp>
      <p:sp>
        <p:nvSpPr>
          <p:cNvPr id="8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3AB1F-1236-4F39-B4EB-31B22D268D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4743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11661-3317-4D32-8AC7-A01D632CA1C0}" type="datetimeFigureOut">
              <a:rPr lang="ru-RU"/>
              <a:pPr>
                <a:defRPr/>
              </a:pPr>
              <a:t>25.02.2026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115BD-8D7E-40A0-A55E-F79240F1AF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7426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F32E1-6288-42E5-BDE0-3CB5803AF991}" type="datetimeFigureOut">
              <a:rPr lang="ru-RU"/>
              <a:pPr>
                <a:defRPr/>
              </a:pPr>
              <a:t>25.02.2026</a:t>
            </a:fld>
            <a:endParaRPr lang="ru-RU"/>
          </a:p>
        </p:txBody>
      </p:sp>
      <p:sp>
        <p:nvSpPr>
          <p:cNvPr id="3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CA26-84CA-4840-BF8D-079B1806C8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585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0D734-8293-4F33-A887-A63EC68E52E8}" type="datetimeFigureOut">
              <a:rPr lang="ru-RU"/>
              <a:pPr>
                <a:defRPr/>
              </a:pPr>
              <a:t>25.02.2026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C9821-1771-4459-8B9C-391756A26B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2738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EA4D8FB-D998-4F98-812B-34F3195F4996}" type="datetimeFigureOut">
              <a:rPr lang="ru-RU"/>
              <a:pPr>
                <a:defRPr/>
              </a:pPr>
              <a:t>25.02.2026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948F71E-8364-4BC0-8C8C-D624850297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41662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476CB-05C7-46CA-92DE-C0FB7629E9C0}" type="datetimeFigureOut">
              <a:rPr lang="ru-RU"/>
              <a:pPr>
                <a:defRPr/>
              </a:pPr>
              <a:t>25.02.2026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884DA-F5A2-4B45-936B-4BD32F4A34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027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6370C59-B508-41C9-8478-358A4E417F28}" type="datetimeFigureOut">
              <a:rPr lang="ru-RU"/>
              <a:pPr>
                <a:defRPr/>
              </a:pPr>
              <a:t>25.02.2026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AC902AA3-E2A6-476B-AC28-70E1DC10FF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22182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699002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4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0" name="Текст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fld id="{8F6EC042-F282-4D4C-84EB-DC0B1D27A844}" type="datetimeFigureOut">
              <a:rPr lang="ru-RU"/>
              <a:pPr>
                <a:defRPr/>
              </a:pPr>
              <a:t>25.02.2026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fld id="{4E1F92E6-A8DD-4D2B-930E-D9F93002AE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9" r:id="rId1"/>
    <p:sldLayoutId id="2147484332" r:id="rId2"/>
    <p:sldLayoutId id="2147484340" r:id="rId3"/>
    <p:sldLayoutId id="2147484333" r:id="rId4"/>
    <p:sldLayoutId id="2147484334" r:id="rId5"/>
    <p:sldLayoutId id="2147484335" r:id="rId6"/>
    <p:sldLayoutId id="2147484336" r:id="rId7"/>
    <p:sldLayoutId id="2147484337" r:id="rId8"/>
    <p:sldLayoutId id="2147484341" r:id="rId9"/>
    <p:sldLayoutId id="2147484338" r:id="rId10"/>
    <p:sldLayoutId id="2147484342" r:id="rId11"/>
    <p:sldLayoutId id="2147484343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A3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43808" y="476672"/>
            <a:ext cx="6192688" cy="518457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60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Бюджет для граждан</a:t>
            </a:r>
            <a:r>
              <a:rPr lang="ru-RU" sz="44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44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/>
              <a:t>Сельское поселение</a:t>
            </a:r>
            <a:br>
              <a:rPr lang="ru-RU" sz="4400" dirty="0" smtClean="0"/>
            </a:br>
            <a:r>
              <a:rPr lang="ru-RU" sz="4400" dirty="0" smtClean="0"/>
              <a:t> «СЕЛО СЛОБОДА»</a:t>
            </a:r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/>
              <a:t>на </a:t>
            </a:r>
            <a:r>
              <a:rPr lang="ru-RU" sz="4400" dirty="0" smtClean="0"/>
              <a:t>2025год</a:t>
            </a:r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/>
              <a:t>и плановый период </a:t>
            </a:r>
            <a:r>
              <a:rPr lang="ru-RU" sz="4400" dirty="0" smtClean="0"/>
              <a:t>2026 </a:t>
            </a:r>
            <a:r>
              <a:rPr lang="ru-RU" sz="4400" dirty="0"/>
              <a:t>– </a:t>
            </a:r>
            <a:r>
              <a:rPr lang="ru-RU" sz="4400" dirty="0" smtClean="0"/>
              <a:t>2027 </a:t>
            </a:r>
            <a:r>
              <a:rPr lang="ru-RU" sz="4400" dirty="0"/>
              <a:t>годов.</a:t>
            </a:r>
            <a:endParaRPr lang="ru-RU" sz="44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KorolkoEA\Desktop\8_budj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650" y="1916113"/>
            <a:ext cx="3241675" cy="415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99769" y="1204010"/>
            <a:ext cx="4071966" cy="52322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Бюджет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41760" y="1916831"/>
            <a:ext cx="2279576" cy="230425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dirty="0">
              <a:solidFill>
                <a:srgbClr val="EBDDC3">
                  <a:lumMod val="25000"/>
                </a:srgb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>
              <a:defRPr/>
            </a:pPr>
            <a:endParaRPr lang="ru-RU" sz="1600" dirty="0">
              <a:solidFill>
                <a:srgbClr val="EBDDC3">
                  <a:lumMod val="25000"/>
                </a:srgb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>
              <a:defRPr/>
            </a:pPr>
            <a:r>
              <a:rPr lang="ru-RU" sz="1600" dirty="0">
                <a:solidFill>
                  <a:srgbClr val="EBDDC3">
                    <a:lumMod val="25000"/>
                  </a:srgbClr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Поступающие в бюджет денежные средства (налоги юридических и физических лиц, платежи и сборы, безвозмездные поступления)</a:t>
            </a:r>
          </a:p>
          <a:p>
            <a:pPr algn="ctr">
              <a:defRPr/>
            </a:pPr>
            <a:endParaRPr lang="ru-RU" sz="16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372200" y="1916832"/>
            <a:ext cx="2592288" cy="230425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200" dirty="0">
              <a:solidFill>
                <a:srgbClr val="EBDDC3">
                  <a:lumMod val="25000"/>
                </a:srgb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>
              <a:defRPr/>
            </a:pPr>
            <a:endParaRPr lang="ru-RU" sz="1200" dirty="0">
              <a:solidFill>
                <a:srgbClr val="EBDDC3">
                  <a:lumMod val="25000"/>
                </a:srgb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>
              <a:defRPr/>
            </a:pPr>
            <a:r>
              <a:rPr lang="ru-RU" sz="1600" dirty="0">
                <a:solidFill>
                  <a:srgbClr val="EBDDC3">
                    <a:lumMod val="25000"/>
                  </a:srgbClr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Выплачиваемые из бюджета денежные средства (содержание муниципальных учреждений, социальные выплаты, расходы на благоустройство и др.)</a:t>
            </a:r>
          </a:p>
          <a:p>
            <a:pPr algn="ctr">
              <a:defRPr/>
            </a:pPr>
            <a:endParaRPr lang="ru-RU" sz="1200" dirty="0"/>
          </a:p>
        </p:txBody>
      </p:sp>
      <p:sp>
        <p:nvSpPr>
          <p:cNvPr id="7" name="Овал 6"/>
          <p:cNvSpPr/>
          <p:nvPr/>
        </p:nvSpPr>
        <p:spPr>
          <a:xfrm>
            <a:off x="539552" y="5426060"/>
            <a:ext cx="2592288" cy="1152128"/>
          </a:xfrm>
          <a:prstGeom prst="ellipse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6"/>
          </a:lnRef>
          <a:fillRef idx="100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err="1">
                <a:solidFill>
                  <a:schemeClr val="accent1">
                    <a:lumMod val="75000"/>
                  </a:schemeClr>
                </a:solidFill>
                <a:latin typeface="Century Gothic" pitchFamily="34" charset="0"/>
              </a:rPr>
              <a:t>Профицит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entury Gothic" pitchFamily="34" charset="0"/>
              </a:rPr>
              <a:t> бюджета</a:t>
            </a: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251520" y="4849996"/>
            <a:ext cx="2088232" cy="720080"/>
          </a:xfrm>
          <a:prstGeom prst="flowChart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rgbClr val="775F55">
                    <a:lumMod val="75000"/>
                  </a:srgb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Превышение доходов бюджета над его расходами</a:t>
            </a:r>
          </a:p>
        </p:txBody>
      </p:sp>
      <p:sp>
        <p:nvSpPr>
          <p:cNvPr id="9" name="Стрелка вниз 8"/>
          <p:cNvSpPr/>
          <p:nvPr/>
        </p:nvSpPr>
        <p:spPr>
          <a:xfrm rot="2533253">
            <a:off x="2783099" y="4656444"/>
            <a:ext cx="535331" cy="883245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rgbClr val="DD8047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796136" y="5498068"/>
            <a:ext cx="2411760" cy="1152128"/>
          </a:xfrm>
          <a:prstGeom prst="ellipse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6"/>
          </a:lnRef>
          <a:fillRef idx="100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entury Gothic" pitchFamily="34" charset="0"/>
              </a:rPr>
              <a:t>Дефицит бюджета</a:t>
            </a:r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6876256" y="4849996"/>
            <a:ext cx="2088232" cy="754988"/>
          </a:xfrm>
          <a:prstGeom prst="flowChart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rgbClr val="775F55">
                    <a:lumMod val="75000"/>
                  </a:srgb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Превышение расходов бюджета над его доходами</a:t>
            </a:r>
          </a:p>
        </p:txBody>
      </p:sp>
      <p:sp>
        <p:nvSpPr>
          <p:cNvPr id="12" name="Стрелка вниз 11"/>
          <p:cNvSpPr/>
          <p:nvPr/>
        </p:nvSpPr>
        <p:spPr>
          <a:xfrm rot="18987484">
            <a:off x="5746466" y="4684700"/>
            <a:ext cx="504056" cy="893332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rgbClr val="DD8047"/>
                </a:solidFill>
              </a:ln>
              <a:solidFill>
                <a:prstClr val="white"/>
              </a:solidFill>
            </a:endParaRPr>
          </a:p>
        </p:txBody>
      </p:sp>
      <p:pic>
        <p:nvPicPr>
          <p:cNvPr id="82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214313"/>
            <a:ext cx="68834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5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dirty="0" smtClean="0"/>
              <a:t>Основная цель бюджетной политики</a:t>
            </a:r>
            <a:endParaRPr lang="ru-RU" dirty="0"/>
          </a:p>
        </p:txBody>
      </p:sp>
      <p:sp>
        <p:nvSpPr>
          <p:cNvPr id="921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sz="2800" b="1" i="1" smtClean="0">
                <a:solidFill>
                  <a:srgbClr val="0070C1"/>
                </a:solidFill>
                <a:latin typeface="Verdana,BoldItalic"/>
              </a:rPr>
              <a:t>Обеспечение стабильности и</a:t>
            </a:r>
          </a:p>
          <a:p>
            <a:r>
              <a:rPr lang="ru-RU" altLang="ru-RU" sz="2800" b="1" i="1" smtClean="0">
                <a:solidFill>
                  <a:srgbClr val="0070C1"/>
                </a:solidFill>
                <a:latin typeface="Verdana,BoldItalic"/>
              </a:rPr>
              <a:t>устойчивости бюджетной</a:t>
            </a:r>
          </a:p>
          <a:p>
            <a:r>
              <a:rPr lang="ru-RU" altLang="ru-RU" sz="2800" b="1" i="1" smtClean="0">
                <a:solidFill>
                  <a:srgbClr val="0070C1"/>
                </a:solidFill>
                <a:latin typeface="Verdana,BoldItalic"/>
              </a:rPr>
              <a:t>системы, сбалансированности</a:t>
            </a:r>
          </a:p>
          <a:p>
            <a:r>
              <a:rPr lang="ru-RU" altLang="ru-RU" sz="2800" b="1" i="1" smtClean="0">
                <a:solidFill>
                  <a:srgbClr val="0070C1"/>
                </a:solidFill>
                <a:latin typeface="Verdana,BoldItalic"/>
              </a:rPr>
              <a:t>бюджета поселения с учетом</a:t>
            </a:r>
          </a:p>
          <a:p>
            <a:r>
              <a:rPr lang="ru-RU" altLang="ru-RU" sz="2800" b="1" i="1" smtClean="0">
                <a:solidFill>
                  <a:srgbClr val="0070C1"/>
                </a:solidFill>
                <a:latin typeface="Verdana,BoldItalic"/>
              </a:rPr>
              <a:t>эффективного управления</a:t>
            </a:r>
          </a:p>
          <a:p>
            <a:r>
              <a:rPr lang="ru-RU" altLang="ru-RU" sz="2800" b="1" i="1" smtClean="0">
                <a:solidFill>
                  <a:srgbClr val="0070C1"/>
                </a:solidFill>
                <a:latin typeface="Verdana,BoldItalic"/>
              </a:rPr>
              <a:t>имеющимися ресурсами</a:t>
            </a:r>
            <a:r>
              <a:rPr lang="ru-RU" altLang="ru-RU" sz="2800" i="1" smtClean="0">
                <a:solidFill>
                  <a:srgbClr val="000000"/>
                </a:solidFill>
                <a:latin typeface="Verdana,Italic"/>
              </a:rPr>
              <a:t>.</a:t>
            </a:r>
            <a:endParaRPr lang="ru-RU" alt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defRPr/>
            </a:pPr>
            <a:r>
              <a:rPr lang="ru-RU" sz="2000" i="1" dirty="0">
                <a:solidFill>
                  <a:srgbClr val="7030A1"/>
                </a:solidFill>
                <a:latin typeface="Times New Roman,BoldItalic"/>
              </a:rPr>
              <a:t>ОСНОВНЫЕ ЗАДАЧИ БЮДЖЕТНОЙ ПОЛИТИКИ</a:t>
            </a:r>
            <a:br>
              <a:rPr lang="ru-RU" sz="2000" i="1" dirty="0">
                <a:solidFill>
                  <a:srgbClr val="7030A1"/>
                </a:solidFill>
                <a:latin typeface="Times New Roman,BoldItalic"/>
              </a:rPr>
            </a:br>
            <a:r>
              <a:rPr lang="ru-RU" sz="2000" i="1" dirty="0">
                <a:solidFill>
                  <a:srgbClr val="7030A1"/>
                </a:solidFill>
                <a:latin typeface="Times New Roman,BoldItalic"/>
              </a:rPr>
              <a:t>на </a:t>
            </a:r>
            <a:r>
              <a:rPr lang="ru-RU" sz="2000" i="1" dirty="0" smtClean="0">
                <a:solidFill>
                  <a:srgbClr val="7030A1"/>
                </a:solidFill>
                <a:latin typeface="Times New Roman,BoldItalic"/>
              </a:rPr>
              <a:t>2025 </a:t>
            </a:r>
            <a:r>
              <a:rPr lang="ru-RU" sz="2000" i="1" dirty="0">
                <a:solidFill>
                  <a:srgbClr val="7030A1"/>
                </a:solidFill>
                <a:latin typeface="Times New Roman,BoldItalic"/>
              </a:rPr>
              <a:t>год </a:t>
            </a:r>
            <a:r>
              <a:rPr lang="ru-RU" sz="2000" i="1" dirty="0" smtClean="0">
                <a:solidFill>
                  <a:srgbClr val="7030A1"/>
                </a:solidFill>
                <a:latin typeface="Times New Roman,BoldItalic"/>
              </a:rPr>
              <a:t> </a:t>
            </a:r>
            <a:r>
              <a:rPr lang="ru-RU" sz="2000" i="1" dirty="0">
                <a:solidFill>
                  <a:srgbClr val="7030A1"/>
                </a:solidFill>
                <a:latin typeface="Times New Roman,BoldItalic"/>
              </a:rPr>
              <a:t>на плановый период </a:t>
            </a:r>
            <a:r>
              <a:rPr lang="ru-RU" sz="2000" i="1" dirty="0" smtClean="0">
                <a:solidFill>
                  <a:srgbClr val="7030A1"/>
                </a:solidFill>
                <a:latin typeface="Times New Roman,BoldItalic"/>
              </a:rPr>
              <a:t/>
            </a:r>
            <a:br>
              <a:rPr lang="ru-RU" sz="2000" i="1" dirty="0" smtClean="0">
                <a:solidFill>
                  <a:srgbClr val="7030A1"/>
                </a:solidFill>
                <a:latin typeface="Times New Roman,BoldItalic"/>
              </a:rPr>
            </a:br>
            <a:r>
              <a:rPr lang="ru-RU" sz="2000" i="1" dirty="0" smtClean="0">
                <a:solidFill>
                  <a:srgbClr val="7030A1"/>
                </a:solidFill>
                <a:latin typeface="Times New Roman,BoldItalic"/>
              </a:rPr>
              <a:t>2026 </a:t>
            </a:r>
            <a:r>
              <a:rPr lang="ru-RU" sz="2000" i="1" dirty="0">
                <a:solidFill>
                  <a:srgbClr val="7030A1"/>
                </a:solidFill>
                <a:latin typeface="Times New Roman,BoldItalic"/>
              </a:rPr>
              <a:t>и </a:t>
            </a:r>
            <a:r>
              <a:rPr lang="ru-RU" sz="2000" i="1" dirty="0" smtClean="0">
                <a:solidFill>
                  <a:srgbClr val="7030A1"/>
                </a:solidFill>
                <a:latin typeface="Times New Roman,BoldItalic"/>
              </a:rPr>
              <a:t>2027 </a:t>
            </a:r>
            <a:r>
              <a:rPr lang="ru-RU" sz="2000" i="1" dirty="0">
                <a:solidFill>
                  <a:srgbClr val="7030A1"/>
                </a:solidFill>
                <a:latin typeface="Times New Roman,BoldItalic"/>
              </a:rPr>
              <a:t>годов</a:t>
            </a:r>
            <a:endParaRPr lang="ru-RU" sz="2000" dirty="0"/>
          </a:p>
        </p:txBody>
      </p:sp>
      <p:sp>
        <p:nvSpPr>
          <p:cNvPr id="1024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sz="1600" smtClean="0">
                <a:solidFill>
                  <a:srgbClr val="666600"/>
                </a:solidFill>
              </a:rPr>
              <a:t> </a:t>
            </a:r>
            <a:r>
              <a:rPr lang="ru-RU" altLang="ru-RU" sz="2000" smtClean="0">
                <a:solidFill>
                  <a:srgbClr val="0033CD"/>
                </a:solidFill>
                <a:latin typeface="Times New Roman" pitchFamily="18" charset="0"/>
              </a:rPr>
              <a:t>обеспечение устойчивой сбалансированной бюджетной</a:t>
            </a:r>
          </a:p>
          <a:p>
            <a:r>
              <a:rPr lang="ru-RU" altLang="ru-RU" sz="2000" smtClean="0">
                <a:solidFill>
                  <a:srgbClr val="0033CD"/>
                </a:solidFill>
                <a:latin typeface="Times New Roman" pitchFamily="18" charset="0"/>
              </a:rPr>
              <a:t>системы поселения;</a:t>
            </a:r>
          </a:p>
          <a:p>
            <a:r>
              <a:rPr lang="ru-RU" altLang="ru-RU" sz="1600" smtClean="0">
                <a:solidFill>
                  <a:srgbClr val="666600"/>
                </a:solidFill>
              </a:rPr>
              <a:t> </a:t>
            </a:r>
            <a:r>
              <a:rPr lang="ru-RU" altLang="ru-RU" sz="2000" smtClean="0">
                <a:solidFill>
                  <a:srgbClr val="0033CD"/>
                </a:solidFill>
                <a:latin typeface="Times New Roman" pitchFamily="18" charset="0"/>
              </a:rPr>
              <a:t>принятие мер, направленных на увеличение доходной</a:t>
            </a:r>
          </a:p>
          <a:p>
            <a:r>
              <a:rPr lang="ru-RU" altLang="ru-RU" sz="2000" smtClean="0">
                <a:solidFill>
                  <a:srgbClr val="0033CD"/>
                </a:solidFill>
                <a:latin typeface="Times New Roman" pitchFamily="18" charset="0"/>
              </a:rPr>
              <a:t>базы бюджета поселения;</a:t>
            </a:r>
          </a:p>
          <a:p>
            <a:r>
              <a:rPr lang="ru-RU" altLang="ru-RU" sz="1600" smtClean="0">
                <a:solidFill>
                  <a:srgbClr val="666600"/>
                </a:solidFill>
              </a:rPr>
              <a:t> </a:t>
            </a:r>
            <a:r>
              <a:rPr lang="ru-RU" altLang="ru-RU" sz="2000" smtClean="0">
                <a:solidFill>
                  <a:srgbClr val="0033CD"/>
                </a:solidFill>
                <a:latin typeface="Times New Roman" pitchFamily="18" charset="0"/>
              </a:rPr>
              <a:t>повышение качества муниципальных программ и</a:t>
            </a:r>
          </a:p>
          <a:p>
            <a:r>
              <a:rPr lang="ru-RU" altLang="ru-RU" sz="2000" smtClean="0">
                <a:solidFill>
                  <a:srgbClr val="0033CD"/>
                </a:solidFill>
                <a:latin typeface="Times New Roman" pitchFamily="18" charset="0"/>
              </a:rPr>
              <a:t>расширение их использования в бюджетном</a:t>
            </a:r>
          </a:p>
          <a:p>
            <a:r>
              <a:rPr lang="ru-RU" altLang="ru-RU" sz="2000" smtClean="0">
                <a:solidFill>
                  <a:srgbClr val="0033CD"/>
                </a:solidFill>
                <a:latin typeface="Times New Roman" pitchFamily="18" charset="0"/>
              </a:rPr>
              <a:t>планировании;</a:t>
            </a:r>
          </a:p>
          <a:p>
            <a:r>
              <a:rPr lang="ru-RU" altLang="ru-RU" sz="1600" smtClean="0">
                <a:solidFill>
                  <a:srgbClr val="666600"/>
                </a:solidFill>
              </a:rPr>
              <a:t> </a:t>
            </a:r>
            <a:r>
              <a:rPr lang="ru-RU" altLang="ru-RU" sz="2000" smtClean="0">
                <a:solidFill>
                  <a:srgbClr val="0033CD"/>
                </a:solidFill>
                <a:latin typeface="Times New Roman" pitchFamily="18" charset="0"/>
              </a:rPr>
              <a:t>повышение качества государственных услуг населению;</a:t>
            </a:r>
          </a:p>
          <a:p>
            <a:r>
              <a:rPr lang="ru-RU" altLang="ru-RU" sz="1600" smtClean="0">
                <a:solidFill>
                  <a:srgbClr val="666600"/>
                </a:solidFill>
              </a:rPr>
              <a:t> </a:t>
            </a:r>
            <a:r>
              <a:rPr lang="ru-RU" altLang="ru-RU" sz="2000" smtClean="0">
                <a:solidFill>
                  <a:srgbClr val="0033CD"/>
                </a:solidFill>
                <a:latin typeface="Times New Roman" pitchFamily="18" charset="0"/>
              </a:rPr>
              <a:t>обеспечение открытости бюджетного процесса;</a:t>
            </a:r>
          </a:p>
          <a:p>
            <a:r>
              <a:rPr lang="ru-RU" altLang="ru-RU" sz="1600" smtClean="0">
                <a:solidFill>
                  <a:srgbClr val="666600"/>
                </a:solidFill>
              </a:rPr>
              <a:t> </a:t>
            </a:r>
            <a:r>
              <a:rPr lang="ru-RU" altLang="ru-RU" sz="2000" smtClean="0">
                <a:solidFill>
                  <a:srgbClr val="0033CD"/>
                </a:solidFill>
                <a:latin typeface="Times New Roman" pitchFamily="18" charset="0"/>
              </a:rPr>
              <a:t>совершенствование нормативно-правовой базы,</a:t>
            </a:r>
          </a:p>
          <a:p>
            <a:r>
              <a:rPr lang="ru-RU" altLang="ru-RU" sz="2000" smtClean="0">
                <a:solidFill>
                  <a:srgbClr val="0033CD"/>
                </a:solidFill>
                <a:latin typeface="Times New Roman" pitchFamily="18" charset="0"/>
              </a:rPr>
              <a:t>регламентирующей бюджетный процесс;</a:t>
            </a:r>
          </a:p>
          <a:p>
            <a:r>
              <a:rPr lang="ru-RU" altLang="ru-RU" sz="1600" smtClean="0">
                <a:solidFill>
                  <a:srgbClr val="666600"/>
                </a:solidFill>
              </a:rPr>
              <a:t> </a:t>
            </a:r>
            <a:r>
              <a:rPr lang="ru-RU" altLang="ru-RU" sz="2000" smtClean="0">
                <a:solidFill>
                  <a:srgbClr val="0033CD"/>
                </a:solidFill>
                <a:latin typeface="Times New Roman" pitchFamily="18" charset="0"/>
              </a:rPr>
              <a:t>совершенствование бюджетных взаимоотношений.</a:t>
            </a:r>
            <a:endParaRPr lang="ru-RU" altLang="ru-RU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defRPr/>
            </a:pPr>
            <a:r>
              <a:rPr lang="ru-RU" sz="1800" dirty="0" smtClean="0"/>
              <a:t>Основные характеристики бюджета сельского поселения «Село Слобода» на 2025 год и</a:t>
            </a:r>
            <a:br>
              <a:rPr lang="ru-RU" sz="1800" dirty="0" smtClean="0"/>
            </a:br>
            <a:r>
              <a:rPr lang="ru-RU" sz="1800" dirty="0" smtClean="0"/>
              <a:t>на плановый период 2026 и 2027 годов</a:t>
            </a:r>
            <a:endParaRPr lang="ru-RU" sz="1800" dirty="0"/>
          </a:p>
        </p:txBody>
      </p:sp>
      <p:sp>
        <p:nvSpPr>
          <p:cNvPr id="11267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r>
              <a:rPr lang="ru-RU" altLang="ru-RU" sz="1100" smtClean="0">
                <a:solidFill>
                  <a:srgbClr val="FF0000"/>
                </a:solidFill>
              </a:rPr>
              <a:t>в тыс. руб</a:t>
            </a:r>
            <a:r>
              <a:rPr lang="ru-RU" altLang="ru-RU" sz="1100" smtClean="0"/>
              <a:t>.</a:t>
            </a:r>
          </a:p>
          <a:p>
            <a:pPr algn="just"/>
            <a:endParaRPr lang="ru-RU" altLang="ru-RU" sz="1100" smtClean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2059131"/>
              </p:ext>
            </p:extLst>
          </p:nvPr>
        </p:nvGraphicFramePr>
        <p:xfrm>
          <a:off x="755650" y="1916113"/>
          <a:ext cx="6911976" cy="36369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046"/>
                <a:gridCol w="1368152"/>
                <a:gridCol w="1512168"/>
                <a:gridCol w="1512168"/>
                <a:gridCol w="1439442"/>
              </a:tblGrid>
              <a:tr h="720077">
                <a:tc>
                  <a:txBody>
                    <a:bodyPr/>
                    <a:lstStyle/>
                    <a:p>
                      <a:r>
                        <a:rPr kumimoji="0" lang="ru-RU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период</a:t>
                      </a:r>
                      <a:endParaRPr lang="ru-RU" sz="1800" dirty="0"/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2024год</a:t>
                      </a:r>
                      <a:endParaRPr lang="ru-RU" sz="1800" dirty="0"/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2025год</a:t>
                      </a:r>
                      <a:endParaRPr lang="ru-RU" sz="1800" dirty="0"/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2026год</a:t>
                      </a:r>
                      <a:endParaRPr lang="ru-RU" sz="1800" dirty="0"/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2027год</a:t>
                      </a:r>
                      <a:endParaRPr lang="ru-RU" dirty="0"/>
                    </a:p>
                  </a:txBody>
                  <a:tcPr marL="91430" marR="91430" marT="45719" marB="45719"/>
                </a:tc>
              </a:tr>
              <a:tr h="864091">
                <a:tc>
                  <a:txBody>
                    <a:bodyPr/>
                    <a:lstStyle/>
                    <a:p>
                      <a:r>
                        <a:rPr lang="ru-RU" sz="1800" b="0" i="0" u="none" strike="noStrike" baseline="0" dirty="0" smtClean="0">
                          <a:solidFill>
                            <a:srgbClr val="0033CD"/>
                          </a:solidFill>
                          <a:latin typeface="Times New Roman"/>
                        </a:rPr>
                        <a:t>Доходы:</a:t>
                      </a:r>
                      <a:endParaRPr lang="ru-RU" sz="1800" dirty="0"/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3516,198</a:t>
                      </a:r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7450,380</a:t>
                      </a:r>
                      <a:endParaRPr lang="ru-RU" sz="1800" dirty="0"/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2464,959</a:t>
                      </a:r>
                      <a:endParaRPr lang="ru-RU" sz="1800" dirty="0"/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2467,363</a:t>
                      </a:r>
                      <a:endParaRPr lang="ru-RU" dirty="0"/>
                    </a:p>
                  </a:txBody>
                  <a:tcPr marL="91430" marR="91430" marT="45719" marB="45719"/>
                </a:tc>
              </a:tr>
              <a:tr h="864091">
                <a:tc>
                  <a:txBody>
                    <a:bodyPr/>
                    <a:lstStyle/>
                    <a:p>
                      <a:r>
                        <a:rPr lang="ru-RU" sz="1800" b="0" i="0" u="none" strike="noStrike" baseline="0" dirty="0" smtClean="0">
                          <a:solidFill>
                            <a:srgbClr val="0033CD"/>
                          </a:solidFill>
                          <a:latin typeface="Times New Roman"/>
                        </a:rPr>
                        <a:t>Расходы:</a:t>
                      </a:r>
                      <a:endParaRPr lang="ru-RU" sz="1800" dirty="0"/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/>
                        <a:t>2933,622</a:t>
                      </a:r>
                      <a:endParaRPr lang="ru-RU" sz="1800" dirty="0" smtClean="0"/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10397,950</a:t>
                      </a:r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2464,959</a:t>
                      </a:r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2467,363</a:t>
                      </a:r>
                      <a:endParaRPr lang="ru-RU" dirty="0"/>
                    </a:p>
                  </a:txBody>
                  <a:tcPr marL="91430" marR="91430" marT="45719" marB="45719"/>
                </a:tc>
              </a:tr>
              <a:tr h="1188702">
                <a:tc>
                  <a:txBody>
                    <a:bodyPr/>
                    <a:lstStyle/>
                    <a:p>
                      <a:pPr algn="l"/>
                      <a:r>
                        <a:rPr lang="ru-RU" sz="1800" b="0" i="0" u="none" strike="noStrike" baseline="0" dirty="0" smtClean="0">
                          <a:solidFill>
                            <a:srgbClr val="0033CD"/>
                          </a:solidFill>
                          <a:latin typeface="Times New Roman"/>
                        </a:rPr>
                        <a:t>Дефицит(-),</a:t>
                      </a:r>
                    </a:p>
                    <a:p>
                      <a:pPr algn="l"/>
                      <a:r>
                        <a:rPr lang="ru-RU" sz="1800" b="0" i="0" u="none" strike="noStrike" baseline="0" dirty="0" smtClean="0">
                          <a:solidFill>
                            <a:srgbClr val="0033CD"/>
                          </a:solidFill>
                          <a:latin typeface="Times New Roman"/>
                        </a:rPr>
                        <a:t>профицит(+)</a:t>
                      </a:r>
                      <a:endParaRPr lang="ru-RU" sz="1800" dirty="0"/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 smtClean="0"/>
                    </a:p>
                    <a:p>
                      <a:pPr algn="ctr"/>
                      <a:endParaRPr lang="ru-RU" sz="1800" dirty="0" smtClean="0"/>
                    </a:p>
                    <a:p>
                      <a:pPr algn="ctr"/>
                      <a:r>
                        <a:rPr lang="ru-RU" sz="1800" dirty="0" smtClean="0"/>
                        <a:t>+582,576</a:t>
                      </a:r>
                      <a:endParaRPr lang="ru-RU" sz="1800" dirty="0"/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-2947.570</a:t>
                      </a:r>
                      <a:endParaRPr lang="ru-RU" sz="1800" dirty="0"/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-</a:t>
                      </a:r>
                      <a:endParaRPr lang="ru-RU" sz="1800" dirty="0"/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-</a:t>
                      </a:r>
                      <a:endParaRPr lang="ru-RU" sz="1800" dirty="0"/>
                    </a:p>
                  </a:txBody>
                  <a:tcPr marL="91430" marR="91430" marT="45719" marB="45719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660053"/>
          </a:xfrm>
        </p:spPr>
        <p:txBody>
          <a:bodyPr/>
          <a:lstStyle/>
          <a:p>
            <a:pPr>
              <a:defRPr/>
            </a:pPr>
            <a:r>
              <a:rPr lang="ru-RU" sz="1600" dirty="0"/>
              <a:t>Структура доходов бюджета (</a:t>
            </a:r>
            <a:r>
              <a:rPr lang="ru-RU" sz="1600" dirty="0" smtClean="0"/>
              <a:t>2024-2027 Г.)</a:t>
            </a:r>
            <a:endParaRPr lang="ru-RU" sz="1600" dirty="0"/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7103862"/>
              </p:ext>
            </p:extLst>
          </p:nvPr>
        </p:nvGraphicFramePr>
        <p:xfrm>
          <a:off x="457200" y="1609725"/>
          <a:ext cx="7354887" cy="3763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5009"/>
                <a:gridCol w="1305695"/>
                <a:gridCol w="1368152"/>
                <a:gridCol w="1368152"/>
                <a:gridCol w="1367879"/>
              </a:tblGrid>
              <a:tr h="1191606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Всего доходы:</a:t>
                      </a:r>
                    </a:p>
                    <a:p>
                      <a:endParaRPr lang="ru-RU" sz="18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2024</a:t>
                      </a:r>
                      <a:endParaRPr lang="ru-RU" sz="18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2025</a:t>
                      </a:r>
                      <a:endParaRPr lang="ru-RU" sz="18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2026</a:t>
                      </a:r>
                      <a:endParaRPr lang="ru-RU" sz="18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2027</a:t>
                      </a:r>
                      <a:endParaRPr lang="ru-RU" dirty="0"/>
                    </a:p>
                  </a:txBody>
                  <a:tcPr marL="91437" marR="91437" marT="45726" marB="45726"/>
                </a:tc>
              </a:tr>
              <a:tr h="690375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Налоговые доходы</a:t>
                      </a:r>
                      <a:endParaRPr lang="ru-RU" sz="18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2149,070</a:t>
                      </a:r>
                      <a:endParaRPr lang="ru-RU" sz="18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2021.600</a:t>
                      </a:r>
                      <a:endParaRPr lang="ru-RU" sz="18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2021.800</a:t>
                      </a:r>
                      <a:endParaRPr lang="ru-RU" sz="18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2022.100</a:t>
                      </a:r>
                      <a:endParaRPr lang="ru-RU" dirty="0"/>
                    </a:p>
                  </a:txBody>
                  <a:tcPr marL="91437" marR="91437" marT="45726" marB="45726"/>
                </a:tc>
              </a:tr>
              <a:tr h="690375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Неналоговые доходы</a:t>
                      </a:r>
                      <a:endParaRPr lang="ru-RU" sz="18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47.513</a:t>
                      </a:r>
                      <a:endParaRPr lang="ru-RU" sz="18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69.390</a:t>
                      </a:r>
                      <a:endParaRPr lang="ru-RU" sz="18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4.0</a:t>
                      </a:r>
                      <a:endParaRPr lang="ru-RU" sz="18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4.0</a:t>
                      </a:r>
                      <a:endParaRPr lang="ru-RU" dirty="0"/>
                    </a:p>
                  </a:txBody>
                  <a:tcPr marL="91437" marR="91437" marT="45726" marB="45726"/>
                </a:tc>
              </a:tr>
              <a:tr h="1191606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Безвозмездные</a:t>
                      </a:r>
                      <a:r>
                        <a:rPr lang="ru-RU" sz="1800" baseline="0" dirty="0" smtClean="0"/>
                        <a:t> поступления</a:t>
                      </a:r>
                      <a:endParaRPr lang="ru-RU" sz="1800" dirty="0" smtClean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1319,615</a:t>
                      </a: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5359.390</a:t>
                      </a: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439.159</a:t>
                      </a: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441.263</a:t>
                      </a:r>
                      <a:endParaRPr lang="ru-RU" dirty="0"/>
                    </a:p>
                  </a:txBody>
                  <a:tcPr marL="91430" marR="91430" marT="45730" marB="4573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239000" cy="936104"/>
          </a:xfrm>
        </p:spPr>
        <p:txBody>
          <a:bodyPr/>
          <a:lstStyle/>
          <a:p>
            <a:pPr algn="r">
              <a:defRPr/>
            </a:pPr>
            <a:r>
              <a:rPr lang="ru-RU" sz="1600" dirty="0" smtClean="0"/>
              <a:t>Структура расходов бюджета сельского поселения «Село Слобода» на 2024-2027 годы.</a:t>
            </a:r>
            <a:br>
              <a:rPr lang="ru-RU" sz="1600" dirty="0" smtClean="0"/>
            </a:br>
            <a:endParaRPr lang="ru-RU" sz="1600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9408278"/>
              </p:ext>
            </p:extLst>
          </p:nvPr>
        </p:nvGraphicFramePr>
        <p:xfrm>
          <a:off x="250825" y="1397000"/>
          <a:ext cx="7416801" cy="5258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911"/>
                <a:gridCol w="1008112"/>
                <a:gridCol w="864096"/>
                <a:gridCol w="1111536"/>
                <a:gridCol w="1304644"/>
                <a:gridCol w="1183502"/>
              </a:tblGrid>
              <a:tr h="44988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/>
                        <a:t>Наменование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Раздел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2024 год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2025 год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2026 год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2027 год</a:t>
                      </a:r>
                      <a:endParaRPr lang="ru-RU" sz="1200" dirty="0"/>
                    </a:p>
                  </a:txBody>
                  <a:tcPr marT="45721" marB="45721"/>
                </a:tc>
              </a:tr>
              <a:tr h="579134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РАСХОДЫ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2933.622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2459.733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2412.479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2362.388</a:t>
                      </a:r>
                      <a:endParaRPr lang="ru-RU" sz="1200" dirty="0"/>
                    </a:p>
                  </a:txBody>
                  <a:tcPr marT="45721" marB="45721"/>
                </a:tc>
              </a:tr>
              <a:tr h="579134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Общегосударственные вопросы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01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942.393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1078.028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1058.028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1058.028</a:t>
                      </a:r>
                      <a:endParaRPr lang="ru-RU" sz="1200" dirty="0"/>
                    </a:p>
                  </a:txBody>
                  <a:tcPr marT="45721" marB="45721"/>
                </a:tc>
              </a:tr>
              <a:tr h="449887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Национальная оборона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02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44.909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54.734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59.760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61.864</a:t>
                      </a:r>
                      <a:endParaRPr lang="ru-RU" sz="1200" dirty="0"/>
                    </a:p>
                  </a:txBody>
                  <a:tcPr marT="45721" marB="45721"/>
                </a:tc>
              </a:tr>
              <a:tr h="822957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Национальная безопасность и</a:t>
                      </a:r>
                    </a:p>
                    <a:p>
                      <a:pPr algn="l"/>
                      <a:r>
                        <a:rPr lang="ru-RU" sz="1200" dirty="0" smtClean="0"/>
                        <a:t>Правоохранительная деятельность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03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0.990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16.000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16.000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16.000</a:t>
                      </a:r>
                      <a:endParaRPr lang="ru-RU" sz="1200" dirty="0"/>
                    </a:p>
                  </a:txBody>
                  <a:tcPr marT="45721" marB="45721"/>
                </a:tc>
              </a:tr>
              <a:tr h="457199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Национальная экономика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04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71.658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250.000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250.000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250.000</a:t>
                      </a:r>
                      <a:endParaRPr lang="ru-RU" sz="1200" dirty="0"/>
                    </a:p>
                  </a:txBody>
                  <a:tcPr marT="45721" marB="45721"/>
                </a:tc>
              </a:tr>
              <a:tr h="640078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Жилищно-коммунальное</a:t>
                      </a:r>
                    </a:p>
                    <a:p>
                      <a:pPr algn="l"/>
                      <a:r>
                        <a:rPr lang="ru-RU" sz="1200" dirty="0" smtClean="0"/>
                        <a:t>хозяйство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05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1415.931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1000.118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967.838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915.643</a:t>
                      </a:r>
                      <a:endParaRPr lang="ru-RU" sz="1200" dirty="0"/>
                    </a:p>
                  </a:txBody>
                  <a:tcPr marT="45721" marB="45721"/>
                </a:tc>
              </a:tr>
              <a:tr h="457199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Охрана окружающей среды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06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21.819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50.000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50,000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50,000</a:t>
                      </a:r>
                      <a:endParaRPr lang="ru-RU" sz="1200" dirty="0"/>
                    </a:p>
                  </a:txBody>
                  <a:tcPr marT="45721" marB="45721"/>
                </a:tc>
              </a:tr>
              <a:tr h="457199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Физическая культура и спорт</a:t>
                      </a:r>
                    </a:p>
                    <a:p>
                      <a:pPr algn="l"/>
                      <a:endParaRPr lang="ru-RU" sz="1200" dirty="0" smtClean="0"/>
                    </a:p>
                    <a:p>
                      <a:pPr algn="l"/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11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7.577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7.577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7.577</a:t>
                      </a:r>
                      <a:endParaRPr lang="ru-RU" sz="12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7.577</a:t>
                      </a:r>
                    </a:p>
                    <a:p>
                      <a:pPr algn="ctr"/>
                      <a:endParaRPr lang="ru-RU" sz="1200" dirty="0" smtClean="0"/>
                    </a:p>
                    <a:p>
                      <a:pPr algn="ctr"/>
                      <a:endParaRPr lang="ru-RU" sz="1200" dirty="0" smtClean="0"/>
                    </a:p>
                    <a:p>
                      <a:pPr algn="ctr"/>
                      <a:endParaRPr lang="ru-RU" sz="1200" dirty="0"/>
                    </a:p>
                  </a:txBody>
                  <a:tcPr marT="45721" marB="45721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dirty="0" smtClean="0"/>
              <a:t>Перечень муниципальных программ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6566428"/>
              </p:ext>
            </p:extLst>
          </p:nvPr>
        </p:nvGraphicFramePr>
        <p:xfrm>
          <a:off x="457200" y="1609725"/>
          <a:ext cx="7355160" cy="49156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8613"/>
                <a:gridCol w="913100"/>
                <a:gridCol w="913100"/>
                <a:gridCol w="840347"/>
              </a:tblGrid>
              <a:tr h="373403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dirty="0" smtClean="0"/>
                        <a:t>2025</a:t>
                      </a:r>
                      <a:endParaRPr lang="ru-RU" sz="1800" dirty="0"/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dirty="0" smtClean="0"/>
                        <a:t>2026</a:t>
                      </a:r>
                      <a:endParaRPr lang="ru-RU" sz="1800" dirty="0"/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dirty="0" smtClean="0"/>
                        <a:t>2027</a:t>
                      </a:r>
                      <a:endParaRPr lang="ru-RU" sz="1800" dirty="0"/>
                    </a:p>
                  </a:txBody>
                  <a:tcPr marL="91449" marR="91449" marT="45717" marB="45717"/>
                </a:tc>
              </a:tr>
              <a:tr h="9514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Муниципальная программа "Обеспечение безопасности жизнедеятельности на территории сельского поселения"</a:t>
                      </a:r>
                    </a:p>
                    <a:p>
                      <a:endParaRPr lang="ru-RU" sz="1400" dirty="0">
                        <a:solidFill>
                          <a:srgbClr val="00B0F0"/>
                        </a:solidFill>
                        <a:latin typeface="+mj-lt"/>
                      </a:endParaRPr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16.00</a:t>
                      </a:r>
                    </a:p>
                    <a:p>
                      <a:pPr algn="ctr"/>
                      <a:endParaRPr lang="ru-RU" sz="1400" dirty="0">
                        <a:solidFill>
                          <a:srgbClr val="00B0F0"/>
                        </a:solidFill>
                        <a:latin typeface="+mj-lt"/>
                      </a:endParaRPr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16.00</a:t>
                      </a:r>
                      <a:endParaRPr lang="ru-RU" sz="1400" dirty="0">
                        <a:solidFill>
                          <a:srgbClr val="00B0F0"/>
                        </a:solidFill>
                        <a:latin typeface="+mj-lt"/>
                      </a:endParaRPr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16.00</a:t>
                      </a:r>
                      <a:endParaRPr lang="ru-RU" sz="1400" dirty="0">
                        <a:solidFill>
                          <a:srgbClr val="00B0F0"/>
                        </a:solidFill>
                        <a:latin typeface="+mj-lt"/>
                      </a:endParaRPr>
                    </a:p>
                  </a:txBody>
                  <a:tcPr marL="91449" marR="91449" marT="45717" marB="45717"/>
                </a:tc>
              </a:tr>
              <a:tr h="7365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Муниципальная программа "Благоустройство территорий сельского поселения"</a:t>
                      </a:r>
                    </a:p>
                    <a:p>
                      <a:endParaRPr lang="ru-RU" sz="1400" dirty="0">
                        <a:solidFill>
                          <a:srgbClr val="00B0F0"/>
                        </a:solidFill>
                        <a:latin typeface="+mj-lt"/>
                      </a:endParaRPr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1000.118</a:t>
                      </a:r>
                      <a:endParaRPr lang="ru-RU" sz="1400" dirty="0">
                        <a:solidFill>
                          <a:srgbClr val="00B0F0"/>
                        </a:solidFill>
                        <a:latin typeface="+mj-lt"/>
                      </a:endParaRPr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967.838</a:t>
                      </a:r>
                      <a:endParaRPr lang="ru-RU" sz="1400" dirty="0">
                        <a:solidFill>
                          <a:srgbClr val="00B0F0"/>
                        </a:solidFill>
                        <a:latin typeface="+mj-lt"/>
                      </a:endParaRPr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915.643</a:t>
                      </a:r>
                      <a:endParaRPr lang="ru-RU" sz="1400" dirty="0">
                        <a:solidFill>
                          <a:srgbClr val="00B0F0"/>
                        </a:solidFill>
                        <a:latin typeface="+mj-lt"/>
                      </a:endParaRPr>
                    </a:p>
                  </a:txBody>
                  <a:tcPr marL="91449" marR="91449" marT="45717" marB="45717"/>
                </a:tc>
              </a:tr>
              <a:tr h="95141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Муниципальная программа "Совершенствование организации  деятельности администрации сельского поселения по решению вопросов местного значения"</a:t>
                      </a:r>
                      <a:endParaRPr lang="ru-RU" sz="1400" dirty="0">
                        <a:solidFill>
                          <a:srgbClr val="00B0F0"/>
                        </a:solidFill>
                        <a:latin typeface="+mj-lt"/>
                      </a:endParaRPr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1078.028</a:t>
                      </a:r>
                      <a:endParaRPr lang="ru-RU" sz="1400" dirty="0">
                        <a:solidFill>
                          <a:srgbClr val="00B0F0"/>
                        </a:solidFill>
                        <a:latin typeface="+mj-lt"/>
                      </a:endParaRPr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1078.028</a:t>
                      </a:r>
                      <a:endParaRPr lang="ru-RU" sz="1400" dirty="0">
                        <a:solidFill>
                          <a:srgbClr val="00B0F0"/>
                        </a:solidFill>
                        <a:latin typeface="+mj-lt"/>
                      </a:endParaRPr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1078.028</a:t>
                      </a:r>
                      <a:endParaRPr lang="ru-RU" sz="1400" dirty="0">
                        <a:solidFill>
                          <a:srgbClr val="00B0F0"/>
                        </a:solidFill>
                        <a:latin typeface="+mj-lt"/>
                      </a:endParaRPr>
                    </a:p>
                  </a:txBody>
                  <a:tcPr marL="91449" marR="91449" marT="45717" marB="45717"/>
                </a:tc>
              </a:tr>
              <a:tr h="95141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Муниципальная программа "Кадровая политика в сельских поселениях"</a:t>
                      </a:r>
                      <a:endParaRPr lang="ru-RU" sz="1400" dirty="0">
                        <a:solidFill>
                          <a:srgbClr val="00B0F0"/>
                        </a:solidFill>
                        <a:latin typeface="+mj-lt"/>
                      </a:endParaRPr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32.00</a:t>
                      </a:r>
                      <a:endParaRPr lang="ru-RU" sz="1400" dirty="0">
                        <a:solidFill>
                          <a:srgbClr val="00B0F0"/>
                        </a:solidFill>
                        <a:latin typeface="+mj-lt"/>
                      </a:endParaRPr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32.00</a:t>
                      </a:r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32.00</a:t>
                      </a:r>
                    </a:p>
                  </a:txBody>
                  <a:tcPr marL="91449" marR="91449" marT="45717" marB="45717"/>
                </a:tc>
              </a:tr>
              <a:tr h="95141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Муниципальная программа "Развитие дорожного хозяйства сельского поселения"</a:t>
                      </a:r>
                      <a:endParaRPr lang="ru-RU" sz="1400" dirty="0">
                        <a:solidFill>
                          <a:srgbClr val="00B0F0"/>
                        </a:solidFill>
                        <a:latin typeface="+mj-lt"/>
                      </a:endParaRPr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250.00</a:t>
                      </a:r>
                      <a:endParaRPr lang="ru-RU" sz="1400" dirty="0">
                        <a:solidFill>
                          <a:srgbClr val="00B0F0"/>
                        </a:solidFill>
                        <a:latin typeface="+mj-lt"/>
                      </a:endParaRPr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250.00</a:t>
                      </a:r>
                    </a:p>
                  </a:txBody>
                  <a:tcPr marL="91449" marR="9144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250.00</a:t>
                      </a:r>
                    </a:p>
                  </a:txBody>
                  <a:tcPr marL="91449" marR="91449" marT="45717" marB="45717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Изящная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2598</TotalTime>
  <Words>376</Words>
  <Application>Microsoft Office PowerPoint</Application>
  <PresentationFormat>Экран (4:3)</PresentationFormat>
  <Paragraphs>159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Изящная</vt:lpstr>
      <vt:lpstr>Бюджет для граждан  Сельское поселение  «СЕЛО СЛОБОДА» на 2025год и плановый период 2026 – 2027 годов.</vt:lpstr>
      <vt:lpstr>Презентация PowerPoint</vt:lpstr>
      <vt:lpstr>Основная цель бюджетной политики</vt:lpstr>
      <vt:lpstr>ОСНОВНЫЕ ЗАДАЧИ БЮДЖЕТНОЙ ПОЛИТИКИ на 2025 год  на плановый период  2026 и 2027 годов</vt:lpstr>
      <vt:lpstr>Основные характеристики бюджета сельского поселения «Село Слобода» на 2025 год и на плановый период 2026 и 2027 годов</vt:lpstr>
      <vt:lpstr>Структура доходов бюджета (2024-2027 Г.)</vt:lpstr>
      <vt:lpstr>Структура расходов бюджета сельского поселения «Село Слобода» на 2024-2027 годы. </vt:lpstr>
      <vt:lpstr>Перечень муниципальных программ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post</dc:creator>
  <cp:lastModifiedBy>Пользователь</cp:lastModifiedBy>
  <cp:revision>105</cp:revision>
  <cp:lastPrinted>2020-05-20T12:51:30Z</cp:lastPrinted>
  <dcterms:created xsi:type="dcterms:W3CDTF">2014-03-13T06:20:29Z</dcterms:created>
  <dcterms:modified xsi:type="dcterms:W3CDTF">2026-02-25T16:08:12Z</dcterms:modified>
</cp:coreProperties>
</file>